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3" r:id="rId3"/>
    <p:sldId id="282" r:id="rId4"/>
    <p:sldId id="258" r:id="rId5"/>
    <p:sldId id="283" r:id="rId6"/>
    <p:sldId id="278" r:id="rId7"/>
    <p:sldId id="277" r:id="rId8"/>
    <p:sldId id="276" r:id="rId9"/>
    <p:sldId id="274" r:id="rId10"/>
    <p:sldId id="275" r:id="rId11"/>
    <p:sldId id="281" r:id="rId12"/>
    <p:sldId id="279" r:id="rId13"/>
    <p:sldId id="280" r:id="rId14"/>
    <p:sldId id="261" r:id="rId15"/>
    <p:sldId id="262" r:id="rId16"/>
    <p:sldId id="263" r:id="rId17"/>
    <p:sldId id="264" r:id="rId18"/>
    <p:sldId id="272" r:id="rId19"/>
    <p:sldId id="267" r:id="rId20"/>
    <p:sldId id="265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96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C3DE8-257D-4D2E-842C-65E869614AE2}" type="datetimeFigureOut">
              <a:rPr lang="el-GR" smtClean="0"/>
              <a:pPr/>
              <a:t>27/03/2025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E0F2E-80D9-4309-A342-EFFF9F4476B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E0F2E-80D9-4309-A342-EFFF9F4476B6}" type="slidenum">
              <a:rPr lang="el-GR" smtClean="0"/>
              <a:pPr/>
              <a:t>1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3C36ED6-A342-4967-87A7-ABF086A8C910}" type="datetimeFigureOut">
              <a:rPr lang="el-GR" smtClean="0"/>
              <a:pPr/>
              <a:t>27/03/2025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29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27/03/2025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308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27/03/2025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560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27/03/2025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286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27/03/2025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7327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27/03/2025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376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27/03/2025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322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27/03/2025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086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27/03/2025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04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27/03/2025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280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27/03/2025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96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27/03/2025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127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27/03/2025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50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27/03/2025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50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27/03/2025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280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27/03/2025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4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27/03/2025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976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C36ED6-A342-4967-87A7-ABF086A8C910}" type="datetimeFigureOut">
              <a:rPr lang="el-GR" smtClean="0"/>
              <a:pPr/>
              <a:t>27/03/2025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616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de-DE" dirty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Εικόνα" descr="C:\Users\User\Documents\MEGA1\ΥΛΙΚΟ ΓΙΑ ΜΑΘΗΜΑ\ΓΕΡΜΑΝΙΚΑ\fot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52" y="1668008"/>
            <a:ext cx="5219636" cy="3521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756504-46D9-4B11-9FBE-C9A818386FA6}"/>
              </a:ext>
            </a:extLst>
          </p:cNvPr>
          <p:cNvSpPr txBox="1"/>
          <p:nvPr/>
        </p:nvSpPr>
        <p:spPr>
          <a:xfrm>
            <a:off x="2288485" y="1366897"/>
            <a:ext cx="4576968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sch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sym typeface="Wingdings"/>
              </a:rPr>
              <a:t>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(σ βαρύ)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Deutsch,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Schach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 schnell</a:t>
            </a:r>
            <a:endParaRPr kumimoji="0" lang="el-GR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Το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στην αρχή των λέξεων, πριν από τα γράμματα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και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st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-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und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sp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-) προφέρεται σαν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sch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παχύ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 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Spielen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Stuhl,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sprechen</a:t>
            </a:r>
            <a:endParaRPr kumimoji="0" lang="el-GR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702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D1AEC2-3607-4100-80B1-2374A8693174}"/>
              </a:ext>
            </a:extLst>
          </p:cNvPr>
          <p:cNvSpPr txBox="1"/>
          <p:nvPr/>
        </p:nvSpPr>
        <p:spPr>
          <a:xfrm>
            <a:off x="1763688" y="1340768"/>
            <a:ext cx="5101765" cy="3280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Το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h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στην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αρχή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των λέξεων, προφέρεται (χ) πολύ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ελαφρύ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ενώ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στη μέση ή στο τέλος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των λέξεων,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δεν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προφέρεται.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Haus, Herr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sehen, hören, gehen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Kuh, früh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529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E689C8-4553-4F86-95FB-2826E31FBC39}"/>
              </a:ext>
            </a:extLst>
          </p:cNvPr>
          <p:cNvSpPr txBox="1"/>
          <p:nvPr/>
        </p:nvSpPr>
        <p:spPr>
          <a:xfrm>
            <a:off x="1619672" y="1196752"/>
            <a:ext cx="5101765" cy="3582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β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sym typeface="Wingdings"/>
              </a:rPr>
              <a:t>  </a:t>
            </a:r>
            <a:r>
              <a:rPr kumimoji="0" lang="el-G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sym typeface="Wingdings"/>
              </a:rPr>
              <a:t>προφέρεται  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sym typeface="Wingdings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(σ)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[β=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ss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]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gro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ß,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weiß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endParaRPr lang="el-GR" sz="2400" dirty="0">
              <a:solidFill>
                <a:prstClr val="black"/>
              </a:solidFill>
              <a:latin typeface="Garamond" panose="02020404030301010803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ck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sym typeface="Wingdings"/>
              </a:rPr>
              <a:t>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sym typeface="Wingdings"/>
              </a:rPr>
              <a:t> προφέρεται     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sym typeface="Wingdings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(κ)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   Zucker,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Ecke</a:t>
            </a:r>
            <a:endParaRPr lang="el-GR" sz="2400" dirty="0">
              <a:solidFill>
                <a:prstClr val="black"/>
              </a:solidFill>
              <a:latin typeface="Garamond" panose="02020404030301010803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355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C9F802-03AF-4C38-862F-F154AA7A8A11}"/>
              </a:ext>
            </a:extLst>
          </p:cNvPr>
          <p:cNvSpPr txBox="1"/>
          <p:nvPr/>
        </p:nvSpPr>
        <p:spPr>
          <a:xfrm>
            <a:off x="1907704" y="1988840"/>
            <a:ext cx="5328592" cy="202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Το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-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&amp; -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er 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στο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τέλος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των λέξεων προφέρεται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/α/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Mutter,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Vater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leider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368125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LESEN SIE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de-DE" dirty="0"/>
              <a:t>Mädchen   Männer  Käse  Lärm   Jäger   März </a:t>
            </a:r>
            <a:endParaRPr lang="el-GR" dirty="0"/>
          </a:p>
          <a:p>
            <a:r>
              <a:rPr lang="de-DE" dirty="0"/>
              <a:t>hören   Löffel  mögen   schön   Brötchen Öl</a:t>
            </a:r>
            <a:endParaRPr lang="el-GR" dirty="0"/>
          </a:p>
          <a:p>
            <a:r>
              <a:rPr lang="de-DE" dirty="0"/>
              <a:t>Tür   für   Schüler  Frühstück   </a:t>
            </a:r>
            <a:r>
              <a:rPr lang="de-DE" dirty="0" err="1"/>
              <a:t>sü</a:t>
            </a:r>
            <a:r>
              <a:rPr lang="el-GR" dirty="0"/>
              <a:t>β</a:t>
            </a:r>
            <a:r>
              <a:rPr lang="en-US" dirty="0"/>
              <a:t>   </a:t>
            </a:r>
            <a:r>
              <a:rPr lang="de-DE" dirty="0"/>
              <a:t> grün</a:t>
            </a:r>
            <a:endParaRPr lang="el-GR" dirty="0"/>
          </a:p>
          <a:p>
            <a:pPr lvl="0"/>
            <a:r>
              <a:rPr lang="de-DE" dirty="0"/>
              <a:t>Auch   Bauch   braun  grau  blau   Haus  </a:t>
            </a:r>
            <a:endParaRPr lang="el-GR" dirty="0"/>
          </a:p>
          <a:p>
            <a:r>
              <a:rPr lang="de-DE" dirty="0"/>
              <a:t>Deutsch  Feuer  neu  heute  Leute </a:t>
            </a:r>
            <a:endParaRPr lang="el-GR" dirty="0"/>
          </a:p>
          <a:p>
            <a:r>
              <a:rPr lang="de-DE" dirty="0"/>
              <a:t>nein  Zeit seit eins Eis leider Bein klein </a:t>
            </a:r>
            <a:endParaRPr lang="el-GR" dirty="0"/>
          </a:p>
          <a:p>
            <a:r>
              <a:rPr lang="de-DE" dirty="0"/>
              <a:t>Bäume aufräumen Häuser Mäuse      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LESEN SIE 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76866" y="2497666"/>
            <a:ext cx="6923526" cy="366763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de-DE" sz="2800" dirty="0"/>
              <a:t>Brief die nie wie lieben sie liegen </a:t>
            </a:r>
            <a:endParaRPr lang="el-GR" sz="2800" dirty="0"/>
          </a:p>
          <a:p>
            <a:pPr lvl="0"/>
            <a:r>
              <a:rPr lang="de-DE" sz="2800" dirty="0"/>
              <a:t>Gelb  halb  blieb gib l</a:t>
            </a:r>
            <a:endParaRPr lang="el-GR" sz="2800" dirty="0"/>
          </a:p>
          <a:p>
            <a:r>
              <a:rPr lang="en-US" sz="2800" dirty="0"/>
              <a:t>Geld Bad und </a:t>
            </a:r>
            <a:r>
              <a:rPr lang="en-US" sz="2800" dirty="0" err="1"/>
              <a:t>blöd</a:t>
            </a:r>
            <a:r>
              <a:rPr lang="en-US" sz="2800" dirty="0"/>
              <a:t> Kind </a:t>
            </a:r>
            <a:r>
              <a:rPr lang="en-US" sz="2800" dirty="0" err="1"/>
              <a:t>Hemd</a:t>
            </a:r>
            <a:r>
              <a:rPr lang="en-US" sz="2800" dirty="0"/>
              <a:t> Mond Hund</a:t>
            </a:r>
            <a:endParaRPr lang="el-GR" sz="2800" dirty="0"/>
          </a:p>
          <a:p>
            <a:r>
              <a:rPr lang="de-DE" sz="2800" dirty="0"/>
              <a:t>Tag Flug Zug Berg  genug   </a:t>
            </a:r>
            <a:endParaRPr lang="el-GR" sz="2800" dirty="0"/>
          </a:p>
          <a:p>
            <a:pPr lvl="0"/>
            <a:r>
              <a:rPr lang="de-DE" sz="2800" dirty="0" err="1"/>
              <a:t>Wich</a:t>
            </a:r>
            <a:r>
              <a:rPr lang="en-US" sz="2800" dirty="0"/>
              <a:t>t</a:t>
            </a:r>
            <a:r>
              <a:rPr lang="de-DE" sz="2800" dirty="0" err="1"/>
              <a:t>ig</a:t>
            </a:r>
            <a:r>
              <a:rPr lang="de-DE" sz="2800" dirty="0"/>
              <a:t>  richtig  drei</a:t>
            </a:r>
            <a:r>
              <a:rPr lang="el-GR" sz="2800" dirty="0"/>
              <a:t>β</a:t>
            </a:r>
            <a:r>
              <a:rPr lang="de-DE" sz="2800" dirty="0" err="1"/>
              <a:t>ig</a:t>
            </a:r>
            <a:r>
              <a:rPr lang="de-DE" sz="2800" dirty="0"/>
              <a:t>  billig   ruhig </a:t>
            </a:r>
            <a:endParaRPr lang="el-GR" sz="2800" dirty="0"/>
          </a:p>
          <a:p>
            <a:pPr lvl="0"/>
            <a:r>
              <a:rPr lang="de-DE" sz="2800" dirty="0"/>
              <a:t>Buch  ich  Licht  Kuchen  Küche  gleich </a:t>
            </a:r>
            <a:endParaRPr lang="el-GR" sz="2800" dirty="0"/>
          </a:p>
          <a:p>
            <a:pPr lvl="0"/>
            <a:r>
              <a:rPr lang="de-DE" sz="2800" dirty="0"/>
              <a:t>so sie lesen Saft sehen</a:t>
            </a:r>
          </a:p>
          <a:p>
            <a:pPr marL="0" lvl="0" indent="0">
              <a:buNone/>
            </a:pPr>
            <a:r>
              <a:rPr lang="de-DE" sz="2800" dirty="0"/>
              <a:t>   [</a:t>
            </a:r>
            <a:r>
              <a:rPr lang="el-GR" sz="2800" dirty="0"/>
              <a:t>αλλά</a:t>
            </a:r>
            <a:r>
              <a:rPr lang="de-DE" sz="2800" dirty="0"/>
              <a:t>: das, essen, Kuss]</a:t>
            </a:r>
            <a:endParaRPr lang="el-GR" sz="2800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LESEN SIE 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e-DE" dirty="0"/>
              <a:t>schade Schule Deutsch Dusche schlecht schnell</a:t>
            </a:r>
            <a:endParaRPr lang="el-GR" dirty="0"/>
          </a:p>
          <a:p>
            <a:pPr lvl="0"/>
            <a:r>
              <a:rPr lang="de-DE" dirty="0" err="1"/>
              <a:t>Spa</a:t>
            </a:r>
            <a:r>
              <a:rPr lang="el-GR" dirty="0"/>
              <a:t>β </a:t>
            </a:r>
            <a:r>
              <a:rPr lang="de-DE" dirty="0"/>
              <a:t>spielen sprechen Sport  Stuhl Stunde stark </a:t>
            </a:r>
            <a:endParaRPr lang="el-GR" dirty="0"/>
          </a:p>
          <a:p>
            <a:pPr lvl="0"/>
            <a:r>
              <a:rPr lang="en-US" dirty="0" err="1"/>
              <a:t>gro</a:t>
            </a:r>
            <a:r>
              <a:rPr lang="el-GR" dirty="0"/>
              <a:t>β</a:t>
            </a:r>
            <a:r>
              <a:rPr lang="en-US" dirty="0"/>
              <a:t>  </a:t>
            </a:r>
            <a:r>
              <a:rPr lang="en-US" dirty="0" err="1"/>
              <a:t>schlie</a:t>
            </a:r>
            <a:r>
              <a:rPr lang="el-GR" dirty="0"/>
              <a:t>β</a:t>
            </a:r>
            <a:r>
              <a:rPr lang="en-US" dirty="0" err="1"/>
              <a:t>en</a:t>
            </a:r>
            <a:r>
              <a:rPr lang="en-US" dirty="0"/>
              <a:t>  </a:t>
            </a:r>
            <a:r>
              <a:rPr lang="en-US" dirty="0" err="1"/>
              <a:t>wei</a:t>
            </a:r>
            <a:r>
              <a:rPr lang="el-GR" dirty="0"/>
              <a:t>β </a:t>
            </a:r>
            <a:r>
              <a:rPr lang="en-US" dirty="0"/>
              <a:t> </a:t>
            </a:r>
            <a:r>
              <a:rPr lang="en-US" dirty="0" err="1"/>
              <a:t>drau</a:t>
            </a:r>
            <a:r>
              <a:rPr lang="el-GR" dirty="0"/>
              <a:t>β</a:t>
            </a:r>
            <a:r>
              <a:rPr lang="en-US" dirty="0"/>
              <a:t>en </a:t>
            </a:r>
            <a:endParaRPr lang="el-GR" dirty="0"/>
          </a:p>
          <a:p>
            <a:pPr lvl="0"/>
            <a:r>
              <a:rPr lang="de-DE" dirty="0"/>
              <a:t>Zucker Stück Bäcker Ecke Rock</a:t>
            </a:r>
            <a:endParaRPr lang="el-GR" dirty="0"/>
          </a:p>
          <a:p>
            <a:pPr lvl="0"/>
            <a:r>
              <a:rPr lang="de-DE" dirty="0"/>
              <a:t>Haus  Herr  Hut  Hand  hei</a:t>
            </a:r>
            <a:r>
              <a:rPr lang="el-GR" dirty="0"/>
              <a:t>β</a:t>
            </a:r>
            <a:r>
              <a:rPr lang="de-DE" dirty="0"/>
              <a:t>  halten</a:t>
            </a:r>
            <a:endParaRPr lang="el-GR" dirty="0"/>
          </a:p>
          <a:p>
            <a:r>
              <a:rPr lang="de-DE" dirty="0"/>
              <a:t>sehen  gehen  ohne  Ohr  Kuh  froh  früh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LESEN SIE 4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76864" y="2490136"/>
            <a:ext cx="7139551" cy="3452528"/>
          </a:xfrm>
        </p:spPr>
        <p:txBody>
          <a:bodyPr>
            <a:normAutofit lnSpcReduction="10000"/>
          </a:bodyPr>
          <a:lstStyle/>
          <a:p>
            <a:pPr lvl="0"/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j</a:t>
            </a:r>
            <a:r>
              <a:rPr lang="de-DE" dirty="0"/>
              <a:t>:  ja  Jahr  jemand  Jacke  Januar  Juni  Juli </a:t>
            </a:r>
          </a:p>
          <a:p>
            <a:pPr lvl="0"/>
            <a:endParaRPr lang="el-GR" dirty="0"/>
          </a:p>
          <a:p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de-DE" dirty="0"/>
              <a:t>: Vogel  Vater  Volk  viel  Viertel  von </a:t>
            </a:r>
          </a:p>
          <a:p>
            <a:endParaRPr lang="el-GR" dirty="0"/>
          </a:p>
          <a:p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de-DE" dirty="0"/>
              <a:t>: wer  was  wenn  wann  Wagen Antwort Weg   Löwe</a:t>
            </a:r>
          </a:p>
          <a:p>
            <a:endParaRPr lang="el-GR" dirty="0"/>
          </a:p>
          <a:p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z</a:t>
            </a:r>
            <a:r>
              <a:rPr lang="de-DE" dirty="0"/>
              <a:t>: zehn  Zahn  kurz  Zimmer  zeigen  zusammen</a:t>
            </a:r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3E5566-9358-4515-B154-BA4573B9B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4" name="Αντικείμενο 3">
            <a:extLst>
              <a:ext uri="{FF2B5EF4-FFF2-40B4-BE49-F238E27FC236}">
                <a16:creationId xmlns:a16="http://schemas.microsoft.com/office/drawing/2014/main" id="{0E56D780-0DC6-4341-B572-2C0EB8D4D2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786585"/>
              </p:ext>
            </p:extLst>
          </p:nvPr>
        </p:nvGraphicFramePr>
        <p:xfrm>
          <a:off x="1176865" y="622817"/>
          <a:ext cx="6851519" cy="5612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76865" y="622817"/>
                        <a:ext cx="6851519" cy="5612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7576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C935859-2B55-45AC-B670-5C8D036AD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44723"/>
            <a:ext cx="7056784" cy="529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98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800AD05-5BC1-4BDA-A062-61A21ADCB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622962"/>
            <a:ext cx="3456732" cy="10668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799338-F5C9-464D-8A62-D0628026A6CF}"/>
              </a:ext>
            </a:extLst>
          </p:cNvPr>
          <p:cNvSpPr txBox="1"/>
          <p:nvPr/>
        </p:nvSpPr>
        <p:spPr>
          <a:xfrm>
            <a:off x="935596" y="1700808"/>
            <a:ext cx="5796644" cy="4608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(α)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                 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Jj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γιοτ)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μπε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     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Kk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(κα)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(τσε)    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(ελ)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(ντε)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              Mm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εμ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ε)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         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Nn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(εν)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F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f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εφ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       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Oo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(ο)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γκε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              Pp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πε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H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h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(χα)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      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Qq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κου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ι)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                     Rr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ερ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9BD298-ACA3-4F21-8AC7-B598829593BD}"/>
              </a:ext>
            </a:extLst>
          </p:cNvPr>
          <p:cNvSpPr txBox="1"/>
          <p:nvPr/>
        </p:nvSpPr>
        <p:spPr>
          <a:xfrm>
            <a:off x="6228184" y="1844824"/>
            <a:ext cx="4576968" cy="410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Ss  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ες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Tt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(τε)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Uu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(ου)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Vv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φάου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Ww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βε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Xx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ιξ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Yy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(ύψιλον)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Zz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τσετ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5762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eutsch Lernen mit Bildern:Die Begrüßung | German Language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684075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35887F-1677-4AE8-9BF0-B6BDC4645047}"/>
              </a:ext>
            </a:extLst>
          </p:cNvPr>
          <p:cNvSpPr txBox="1"/>
          <p:nvPr/>
        </p:nvSpPr>
        <p:spPr>
          <a:xfrm>
            <a:off x="2288485" y="3105835"/>
            <a:ext cx="4576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https://www.youtube.com/watch?v=f-e27aIkLzk&amp;ab_channel=SuperDeutsch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AA177-3EC6-4F2C-B818-4515A728B4B8}"/>
              </a:ext>
            </a:extLst>
          </p:cNvPr>
          <p:cNvSpPr txBox="1"/>
          <p:nvPr/>
        </p:nvSpPr>
        <p:spPr>
          <a:xfrm>
            <a:off x="2278547" y="1844824"/>
            <a:ext cx="4576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https://www.allaboutdeutsch.com/german-restaurant-vocabulary/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7408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FD91E51-1081-4FF0-9D8F-E153013D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96" y="866581"/>
            <a:ext cx="7272808" cy="512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64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59632" y="694528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ΜΕΡΙΚΟΙ ΒΑΣΙΚΟΙ ΚΑΝΟΝΕΣ ΠΡΟΦΟΡΑΣ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68398" y="2204864"/>
            <a:ext cx="6798736" cy="344499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l-GR" sz="7400" dirty="0"/>
              <a:t>     </a:t>
            </a:r>
          </a:p>
          <a:p>
            <a:pPr>
              <a:buNone/>
            </a:pPr>
            <a:r>
              <a:rPr lang="el-GR" sz="11200" b="1" u="sng" dirty="0" err="1">
                <a:solidFill>
                  <a:schemeClr val="accent5">
                    <a:lumMod val="75000"/>
                  </a:schemeClr>
                </a:solidFill>
              </a:rPr>
              <a:t>Diphtonge</a:t>
            </a:r>
            <a:r>
              <a:rPr lang="el-GR" sz="11200" u="sng" dirty="0">
                <a:solidFill>
                  <a:schemeClr val="accent5">
                    <a:lumMod val="75000"/>
                  </a:schemeClr>
                </a:solidFill>
              </a:rPr>
              <a:t> (δίφθογγοι)</a:t>
            </a:r>
            <a:r>
              <a:rPr lang="en-US" sz="11200" u="sng" dirty="0">
                <a:solidFill>
                  <a:schemeClr val="accent5">
                    <a:lumMod val="75000"/>
                  </a:schemeClr>
                </a:solidFill>
              </a:rPr>
              <a:t>         </a:t>
            </a:r>
            <a:endParaRPr lang="el-GR" sz="11200" u="sng" dirty="0"/>
          </a:p>
          <a:p>
            <a:r>
              <a:rPr lang="en-US" sz="9600" b="1" dirty="0"/>
              <a:t>a</a:t>
            </a:r>
            <a:r>
              <a:rPr lang="el-GR" sz="9600" b="1" dirty="0"/>
              <a:t>u</a:t>
            </a:r>
            <a:r>
              <a:rPr lang="el-GR" sz="9600" dirty="0">
                <a:sym typeface="Wingdings"/>
              </a:rPr>
              <a:t></a:t>
            </a:r>
            <a:r>
              <a:rPr lang="el-GR" sz="9600" dirty="0"/>
              <a:t> (άου)</a:t>
            </a:r>
            <a:r>
              <a:rPr lang="en-US" sz="9600" dirty="0"/>
              <a:t> </a:t>
            </a:r>
            <a:r>
              <a:rPr lang="el-GR" sz="9600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sym typeface="Wingdings"/>
              </a:rPr>
              <a:t>              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sym typeface="Wingdings"/>
              </a:rPr>
              <a:t> </a:t>
            </a:r>
            <a:r>
              <a:rPr lang="el-GR" sz="9600" b="1" dirty="0" err="1"/>
              <a:t>äu</a:t>
            </a:r>
            <a:r>
              <a:rPr lang="en-US" sz="9600" dirty="0">
                <a:sym typeface="Wingdings"/>
              </a:rPr>
              <a:t></a:t>
            </a:r>
            <a:r>
              <a:rPr lang="el-GR" sz="9600" dirty="0"/>
              <a:t> (</a:t>
            </a:r>
            <a:r>
              <a:rPr lang="el-GR" sz="9600" dirty="0" err="1"/>
              <a:t>όι</a:t>
            </a:r>
            <a:r>
              <a:rPr lang="el-GR" sz="9600" dirty="0"/>
              <a:t>)</a:t>
            </a:r>
          </a:p>
          <a:p>
            <a:endParaRPr lang="el-GR" sz="9600" dirty="0"/>
          </a:p>
          <a:p>
            <a:r>
              <a:rPr lang="el-GR" sz="9600" b="1" dirty="0" err="1"/>
              <a:t>eu</a:t>
            </a:r>
            <a:r>
              <a:rPr lang="en-US" sz="9600" dirty="0">
                <a:sym typeface="Wingdings"/>
              </a:rPr>
              <a:t></a:t>
            </a:r>
            <a:r>
              <a:rPr lang="el-GR" sz="9600" dirty="0"/>
              <a:t> (</a:t>
            </a:r>
            <a:r>
              <a:rPr lang="el-GR" sz="9600" dirty="0" err="1"/>
              <a:t>όι</a:t>
            </a:r>
            <a:r>
              <a:rPr lang="el-GR" sz="9600" dirty="0"/>
              <a:t>)</a:t>
            </a:r>
          </a:p>
          <a:p>
            <a:pPr marL="0" indent="0">
              <a:buNone/>
            </a:pPr>
            <a:endParaRPr lang="el-GR" sz="9600" dirty="0"/>
          </a:p>
          <a:p>
            <a:r>
              <a:rPr lang="el-GR" sz="9600" b="1" dirty="0" err="1"/>
              <a:t>ei</a:t>
            </a:r>
            <a:r>
              <a:rPr lang="en-US" sz="9600" dirty="0">
                <a:sym typeface="Wingdings"/>
              </a:rPr>
              <a:t></a:t>
            </a:r>
            <a:r>
              <a:rPr lang="el-GR" sz="9600" dirty="0"/>
              <a:t>(</a:t>
            </a:r>
            <a:r>
              <a:rPr lang="el-GR" sz="9600" dirty="0" err="1"/>
              <a:t>άι</a:t>
            </a:r>
            <a:r>
              <a:rPr lang="el-GR" sz="9600" dirty="0"/>
              <a:t>)</a:t>
            </a:r>
          </a:p>
          <a:p>
            <a:endParaRPr lang="el-GR" sz="9600" dirty="0"/>
          </a:p>
          <a:p>
            <a:r>
              <a:rPr lang="en-US" sz="9600" b="1" dirty="0" err="1"/>
              <a:t>ie</a:t>
            </a:r>
            <a:r>
              <a:rPr lang="en-US" sz="9600" dirty="0">
                <a:sym typeface="Wingdings"/>
              </a:rPr>
              <a:t></a:t>
            </a:r>
            <a:r>
              <a:rPr lang="el-GR" sz="9600" dirty="0"/>
              <a:t>(ι)</a:t>
            </a:r>
          </a:p>
          <a:p>
            <a:pPr>
              <a:buNone/>
            </a:pPr>
            <a:r>
              <a:rPr lang="en-US" sz="9600" dirty="0"/>
              <a:t> </a:t>
            </a:r>
            <a:endParaRPr lang="el-GR" sz="9600" dirty="0"/>
          </a:p>
          <a:p>
            <a:pPr>
              <a:buNone/>
            </a:pPr>
            <a:r>
              <a:rPr lang="el-GR" sz="7400" dirty="0"/>
              <a:t> </a:t>
            </a:r>
          </a:p>
          <a:p>
            <a:pPr>
              <a:buNone/>
            </a:pPr>
            <a:r>
              <a:rPr lang="el-GR" dirty="0"/>
              <a:t> </a:t>
            </a:r>
          </a:p>
          <a:p>
            <a:endParaRPr lang="el-GR" dirty="0"/>
          </a:p>
        </p:txBody>
      </p:sp>
      <p:pic>
        <p:nvPicPr>
          <p:cNvPr id="4" name="3 - Εικόνα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6" y="3450665"/>
            <a:ext cx="2232248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EF41A-8E75-A491-47A4-4500B317F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33" y="1052736"/>
            <a:ext cx="7675133" cy="47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03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02CC25-F043-424B-8B9A-F4EC80448273}"/>
              </a:ext>
            </a:extLst>
          </p:cNvPr>
          <p:cNvSpPr txBox="1"/>
          <p:nvPr/>
        </p:nvSpPr>
        <p:spPr>
          <a:xfrm>
            <a:off x="1547664" y="2260988"/>
            <a:ext cx="5760640" cy="249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Τα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όταν βρίσκονται στο </a:t>
            </a:r>
            <a:r>
              <a:rPr kumimoji="0" lang="el-GR" sz="28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τέλος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των λέξεων, προφέρονται αντίστοιχα: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π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97828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τ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EB340">
                    <a:lumMod val="50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κ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hal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97828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Gel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97828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Kin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97828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d,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D97828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EB340">
                    <a:lumMod val="50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Flu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DEB340">
                    <a:lumMod val="50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Zu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EB340">
                    <a:lumMod val="50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576202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19E6A4-46B0-4F7A-A6EF-E91C29BED554}"/>
              </a:ext>
            </a:extLst>
          </p:cNvPr>
          <p:cNvSpPr txBox="1"/>
          <p:nvPr/>
        </p:nvSpPr>
        <p:spPr>
          <a:xfrm>
            <a:off x="1763688" y="2060849"/>
            <a:ext cx="5400599" cy="163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sym typeface="Wingdings"/>
              </a:rPr>
              <a:t>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sym typeface="Wingdings"/>
              </a:rPr>
              <a:t>   προφέρεται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lang="el-G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</a:t>
            </a: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(χ)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Buch,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Licht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903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852DB4-D334-43A3-AA07-6779DB011DBA}"/>
              </a:ext>
            </a:extLst>
          </p:cNvPr>
          <p:cNvSpPr txBox="1"/>
          <p:nvPr/>
        </p:nvSpPr>
        <p:spPr>
          <a:xfrm>
            <a:off x="1763688" y="2658020"/>
            <a:ext cx="5904656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Το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s,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όταν βρίσκεται </a:t>
            </a:r>
            <a:r>
              <a:rPr kumimoji="0" lang="el-GR" sz="29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πριν από φωνήεν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προφέρεται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(ζ).</a:t>
            </a:r>
            <a:endParaRPr lang="en-US" sz="2900" b="1" dirty="0">
              <a:solidFill>
                <a:prstClr val="black">
                  <a:lumMod val="85000"/>
                  <a:lumOff val="15000"/>
                </a:prstClr>
              </a:solidFill>
              <a:latin typeface="Garamond" panose="02020404030301010803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sehen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Saft,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lesen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67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2445DE-F4F6-41B9-811D-A9BCA89E2590}"/>
              </a:ext>
            </a:extLst>
          </p:cNvPr>
          <p:cNvSpPr txBox="1"/>
          <p:nvPr/>
        </p:nvSpPr>
        <p:spPr>
          <a:xfrm>
            <a:off x="1619672" y="1700809"/>
            <a:ext cx="5760640" cy="2105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–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ig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στο </a:t>
            </a:r>
            <a:r>
              <a:rPr kumimoji="0" lang="el-GR" sz="28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τέλος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των λέξεων, προφέρεται: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ιχ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wichtig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richtig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678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587</Words>
  <Application>Microsoft Office PowerPoint</Application>
  <PresentationFormat>On-screen Show (4:3)</PresentationFormat>
  <Paragraphs>98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Garamond</vt:lpstr>
      <vt:lpstr>Wingdings</vt:lpstr>
      <vt:lpstr>Οργανικό</vt:lpstr>
      <vt:lpstr>PDF</vt:lpstr>
      <vt:lpstr> </vt:lpstr>
      <vt:lpstr>PowerPoint Presentation</vt:lpstr>
      <vt:lpstr>PowerPoint Presentation</vt:lpstr>
      <vt:lpstr>ΜΕΡΙΚΟΙ ΒΑΣΙΚΟΙ ΚΑΝΟΝΕΣ ΠΡΟΦΟΡΑΣ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LESEN SIE</vt:lpstr>
      <vt:lpstr>LESEN SIE 2</vt:lpstr>
      <vt:lpstr>LESEN SIE 3</vt:lpstr>
      <vt:lpstr>LESEN SIE 4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Irini Melekseni</cp:lastModifiedBy>
  <cp:revision>33</cp:revision>
  <dcterms:created xsi:type="dcterms:W3CDTF">2020-05-18T09:40:05Z</dcterms:created>
  <dcterms:modified xsi:type="dcterms:W3CDTF">2025-03-27T07:11:33Z</dcterms:modified>
</cp:coreProperties>
</file>